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0" r:id="rId4"/>
    <p:sldId id="271" r:id="rId5"/>
    <p:sldId id="261" r:id="rId6"/>
    <p:sldId id="274" r:id="rId7"/>
    <p:sldId id="265" r:id="rId8"/>
    <p:sldId id="275" r:id="rId9"/>
    <p:sldId id="279" r:id="rId10"/>
    <p:sldId id="278" r:id="rId11"/>
    <p:sldId id="277" r:id="rId12"/>
    <p:sldId id="264" r:id="rId13"/>
    <p:sldId id="280" r:id="rId14"/>
    <p:sldId id="267" r:id="rId1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1" autoAdjust="0"/>
    <p:restoredTop sz="94660"/>
  </p:normalViewPr>
  <p:slideViewPr>
    <p:cSldViewPr>
      <p:cViewPr>
        <p:scale>
          <a:sx n="75" d="100"/>
          <a:sy n="75" d="100"/>
        </p:scale>
        <p:origin x="-1648" y="-2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DB8B4F04-E677-4EE0-AAD7-25D7B879F8FB}" type="datetimeFigureOut">
              <a:rPr lang="es-ES" smtClean="0"/>
              <a:t>29/04/2025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3DCD04E2-6256-4E91-A7EF-9E5C0999316A}" type="slidenum">
              <a:rPr lang="es-ES" smtClean="0"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543800" cy="856506"/>
          </a:xfrm>
        </p:spPr>
        <p:txBody>
          <a:bodyPr/>
          <a:lstStyle/>
          <a:p>
            <a:pPr algn="ctr"/>
            <a:r>
              <a:rPr lang="es-ES" sz="3600" b="1" dirty="0">
                <a:latin typeface="Times New Roman" pitchFamily="18" charset="0"/>
                <a:cs typeface="Times New Roman" pitchFamily="18" charset="0"/>
              </a:rPr>
              <a:t>Código Azul: Marea de Datos </a:t>
            </a:r>
            <a:endParaRPr lang="es-E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4" descr="Barcelona Activa - IT Academy | Digital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" t="39034" r="5570" b="12796"/>
          <a:stretch/>
        </p:blipFill>
        <p:spPr bwMode="auto">
          <a:xfrm>
            <a:off x="5780443" y="3233420"/>
            <a:ext cx="1341317" cy="72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5652120" y="2348880"/>
            <a:ext cx="2376264" cy="712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b="1" dirty="0" smtClean="0">
                <a:effectLst/>
              </a:rPr>
              <a:t>Fátima </a:t>
            </a:r>
            <a:r>
              <a:rPr lang="es-ES" sz="2800" b="1" dirty="0" err="1" smtClean="0">
                <a:effectLst/>
              </a:rPr>
              <a:t>Moshayedi</a:t>
            </a:r>
            <a:endParaRPr lang="es-ES" sz="2800" dirty="0">
              <a:effectLst/>
            </a:endParaRPr>
          </a:p>
        </p:txBody>
      </p:sp>
      <p:pic>
        <p:nvPicPr>
          <p:cNvPr id="2052" name="Picture 4" descr="Case closed? Strict MPA enforcement is win-w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1" y="1700808"/>
            <a:ext cx="4569129" cy="433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1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460375" y="312738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/>
              <a:t>Preguntas y </a:t>
            </a:r>
            <a:r>
              <a:rPr lang="es-ES" sz="2400" b="1" dirty="0" smtClean="0"/>
              <a:t>hipótesis</a:t>
            </a:r>
            <a:endParaRPr lang="es-ES" sz="2400" b="1" dirty="0" smtClean="0"/>
          </a:p>
          <a:p>
            <a:r>
              <a:rPr lang="es-ES" sz="1800" b="1" dirty="0"/>
              <a:t>Relación entre áreas protegidas y </a:t>
            </a:r>
            <a:r>
              <a:rPr lang="es-ES" sz="1800" b="1" dirty="0" smtClean="0"/>
              <a:t>CO</a:t>
            </a:r>
            <a:r>
              <a:rPr lang="es-ES" sz="1800" b="1" baseline="-25000" dirty="0" smtClean="0"/>
              <a:t>2</a:t>
            </a:r>
            <a:endParaRPr lang="es-ES" sz="1800" b="1" baseline="-25000" dirty="0"/>
          </a:p>
        </p:txBody>
      </p:sp>
      <p:sp>
        <p:nvSpPr>
          <p:cNvPr id="3" name="2 Rectángulo"/>
          <p:cNvSpPr/>
          <p:nvPr/>
        </p:nvSpPr>
        <p:spPr>
          <a:xfrm>
            <a:off x="793182" y="5735067"/>
            <a:ext cx="3624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/>
              <a:t>Coeficiente </a:t>
            </a:r>
            <a:r>
              <a:rPr lang="es-ES" sz="1200" dirty="0" smtClean="0"/>
              <a:t>de </a:t>
            </a:r>
            <a:r>
              <a:rPr lang="es-ES" sz="1200" dirty="0" err="1"/>
              <a:t>Spearman</a:t>
            </a:r>
            <a:r>
              <a:rPr lang="es-ES" sz="1200" dirty="0"/>
              <a:t>: 0.3973, valor p: 0.0000</a:t>
            </a:r>
          </a:p>
        </p:txBody>
      </p:sp>
      <p:pic>
        <p:nvPicPr>
          <p:cNvPr id="9" name="Picture 2" descr="C:\Users\CanteMosh\Desktop\data analysis.Fatima\project\pics\co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" y="1495210"/>
            <a:ext cx="6975482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6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460375" y="312738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/>
              <a:t>Preguntas y </a:t>
            </a:r>
            <a:r>
              <a:rPr lang="es-ES" sz="2400" b="1" dirty="0" smtClean="0"/>
              <a:t>hipótesis</a:t>
            </a:r>
            <a:endParaRPr lang="es-ES" sz="2400" b="1" dirty="0" smtClean="0"/>
          </a:p>
          <a:p>
            <a:r>
              <a:rPr lang="es-ES" sz="1800" b="1" dirty="0" smtClean="0"/>
              <a:t>Relación entre desastres naturales y áreas protegidas</a:t>
            </a:r>
            <a:endParaRPr lang="es-ES" sz="1800" b="1" dirty="0"/>
          </a:p>
        </p:txBody>
      </p:sp>
      <p:pic>
        <p:nvPicPr>
          <p:cNvPr id="8193" name="Picture 1" descr="C:\Users\CanteMosh\Desktop\data analysis.Fatima\project\pics\meterologi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469" y="1340767"/>
            <a:ext cx="3631686" cy="301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CanteMosh\Desktop\data analysis.Fatima\project\pics\out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66" y="3212976"/>
            <a:ext cx="4853052" cy="28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4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anteMosh\Desktop\data analysis.Fatima\project\pics\نقشه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b="18479"/>
          <a:stretch/>
        </p:blipFill>
        <p:spPr bwMode="auto">
          <a:xfrm>
            <a:off x="929820" y="930311"/>
            <a:ext cx="7182216" cy="301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CanteMosh\Desktop\data analysis.Fatima\project\pics\کشورهای مرین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20" y="4051787"/>
            <a:ext cx="4536504" cy="256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460375" y="312738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 smtClean="0"/>
              <a:t>Otros gráficos generados</a:t>
            </a:r>
            <a:endParaRPr lang="es-E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6882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2" t="11191" r="11806" b="24650"/>
          <a:stretch/>
        </p:blipFill>
        <p:spPr bwMode="auto">
          <a:xfrm>
            <a:off x="1115616" y="1671051"/>
            <a:ext cx="7069559" cy="392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6"/>
          <a:stretch/>
        </p:blipFill>
        <p:spPr bwMode="auto">
          <a:xfrm>
            <a:off x="3394720" y="1052736"/>
            <a:ext cx="5040560" cy="534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460375" y="312738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 smtClean="0"/>
              <a:t>Otros gráficos generados??!!</a:t>
            </a:r>
            <a:endParaRPr lang="es-E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5098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Marine Protected Are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45" name="Picture 5" descr="What are the benefits of Marine Protected Areas? - Science Journal for Kids  and Te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" y="620688"/>
            <a:ext cx="8791575" cy="425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339752" y="764704"/>
            <a:ext cx="507605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Muchas </a:t>
            </a:r>
            <a:r>
              <a:rPr lang="es-ES" sz="4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gracias!</a:t>
            </a:r>
            <a:endParaRPr lang="fa-IR" sz="4000" b="1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algn="ctr"/>
            <a:endParaRPr lang="fa-IR" sz="5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48" name="Picture 8" descr="Question Mark Ocean And Marine Life Blue Icon Pattern Stock Illustration -  Download Image Now - iStoc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678" r="6809" b="3791"/>
          <a:stretch/>
        </p:blipFill>
        <p:spPr bwMode="auto">
          <a:xfrm>
            <a:off x="6950916" y="5157192"/>
            <a:ext cx="78285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1910356" y="5157192"/>
            <a:ext cx="4677220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4400" dirty="0" smtClean="0">
                <a:latin typeface="Times New Roman" pitchFamily="18" charset="0"/>
                <a:cs typeface="Times New Roman" pitchFamily="18" charset="0"/>
              </a:rPr>
              <a:t>Alguna pregunta?</a:t>
            </a:r>
            <a:endParaRPr lang="es-E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8" descr="Question Mark Ocean And Marine Life Blue Icon Pattern Stock Illustration -  Download Image Now - iStoc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678" r="6809" b="3791"/>
          <a:stretch/>
        </p:blipFill>
        <p:spPr bwMode="auto">
          <a:xfrm>
            <a:off x="1410228" y="5157192"/>
            <a:ext cx="78285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5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rst Compendium of Environment Statis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harpenSoften amount="-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68760"/>
            <a:ext cx="3136466" cy="208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611560" y="1484784"/>
            <a:ext cx="5472608" cy="2088232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Medidas </a:t>
            </a:r>
            <a:r>
              <a:rPr lang="es-ES" sz="180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estadísticas utilizadas para evaluar el estado y las tendencias del medio ambiente a nivel </a:t>
            </a:r>
            <a:r>
              <a:rPr lang="es-ES" sz="18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mundial.</a:t>
            </a:r>
          </a:p>
          <a:p>
            <a:pPr algn="just">
              <a:buFont typeface="Wingdings" pitchFamily="2" charset="2"/>
              <a:buChar char="Ø"/>
            </a:pPr>
            <a:endParaRPr lang="es-ES" sz="1800" dirty="0" smtClean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Permiten monitorizar </a:t>
            </a:r>
            <a:r>
              <a:rPr lang="es-ES" sz="180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el impacto de las actividades humanas sobre la naturaleza y ayudan a los gobiernos, organizaciones y ciudadanos a tomar decisiones informadas para la protección del medio ambiente.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40780"/>
            <a:ext cx="7543800" cy="914400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latin typeface="Times New Roman" pitchFamily="18" charset="0"/>
                <a:cs typeface="Times New Roman" pitchFamily="18" charset="0"/>
              </a:rPr>
              <a:t>Indicadores </a:t>
            </a:r>
            <a:r>
              <a:rPr lang="es-ES" sz="2800" b="1" dirty="0">
                <a:latin typeface="Times New Roman" pitchFamily="18" charset="0"/>
                <a:cs typeface="Times New Roman" pitchFamily="18" charset="0"/>
              </a:rPr>
              <a:t>Ambientales </a:t>
            </a:r>
            <a:r>
              <a:rPr lang="es-ES" sz="2800" b="1" dirty="0" smtClean="0">
                <a:latin typeface="Times New Roman" pitchFamily="18" charset="0"/>
                <a:cs typeface="Times New Roman" pitchFamily="18" charset="0"/>
              </a:rPr>
              <a:t>Globales </a:t>
            </a:r>
            <a:endParaRPr lang="es-E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2" y="4077073"/>
            <a:ext cx="165592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2411760" y="4869160"/>
            <a:ext cx="62646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s-ES" sz="1400" b="1" dirty="0">
                <a:latin typeface="Times New Roman" pitchFamily="18" charset="0"/>
                <a:cs typeface="Times New Roman" pitchFamily="18" charset="0"/>
              </a:rPr>
              <a:t>Índice de Estado de los Ecosistemas </a:t>
            </a: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Marinos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Índice </a:t>
            </a:r>
            <a:r>
              <a:rPr lang="es-ES" sz="1400" b="1" dirty="0">
                <a:latin typeface="Times New Roman" pitchFamily="18" charset="0"/>
                <a:cs typeface="Times New Roman" pitchFamily="18" charset="0"/>
              </a:rPr>
              <a:t>de Salud de los Arrecifes de </a:t>
            </a: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Coral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Índice </a:t>
            </a:r>
            <a:r>
              <a:rPr lang="es-ES" sz="1400" b="1" dirty="0">
                <a:latin typeface="Times New Roman" pitchFamily="18" charset="0"/>
                <a:cs typeface="Times New Roman" pitchFamily="18" charset="0"/>
              </a:rPr>
              <a:t>de Cambios en la Temperatura y Contaminación </a:t>
            </a: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Marina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Índice </a:t>
            </a:r>
            <a:r>
              <a:rPr lang="es-ES" sz="1400" b="1" dirty="0">
                <a:latin typeface="Times New Roman" pitchFamily="18" charset="0"/>
                <a:cs typeface="Times New Roman" pitchFamily="18" charset="0"/>
              </a:rPr>
              <a:t>de Biodiversidad en Áreas </a:t>
            </a: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Protegidas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Índice </a:t>
            </a:r>
            <a:r>
              <a:rPr lang="es-ES" sz="1400" b="1" dirty="0"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400" b="1" dirty="0" err="1">
                <a:latin typeface="Times New Roman" pitchFamily="18" charset="0"/>
                <a:cs typeface="Times New Roman" pitchFamily="18" charset="0"/>
              </a:rPr>
              <a:t>Resiliencia</a:t>
            </a:r>
            <a:r>
              <a:rPr lang="es-ES" sz="1400" b="1" dirty="0">
                <a:latin typeface="Times New Roman" pitchFamily="18" charset="0"/>
                <a:cs typeface="Times New Roman" pitchFamily="18" charset="0"/>
              </a:rPr>
              <a:t> al Cambio </a:t>
            </a: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Climático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s-E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447764" y="4384848"/>
            <a:ext cx="6192688" cy="353943"/>
          </a:xfrm>
          <a:prstGeom prst="rect">
            <a:avLst/>
          </a:prstGeom>
          <a:ln w="254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s-ES" sz="1700" b="1" dirty="0">
                <a:latin typeface="Times New Roman" pitchFamily="18" charset="0"/>
                <a:cs typeface="Times New Roman" pitchFamily="18" charset="0"/>
              </a:rPr>
              <a:t>Índice de Áreas Marinas Protegidas (</a:t>
            </a:r>
            <a:r>
              <a:rPr lang="es-ES" sz="1700" b="1" dirty="0" err="1" smtClean="0">
                <a:latin typeface="Times New Roman" pitchFamily="18" charset="0"/>
                <a:cs typeface="Times New Roman" pitchFamily="18" charset="0"/>
              </a:rPr>
              <a:t>AMPs</a:t>
            </a:r>
            <a:r>
              <a:rPr lang="es-ES" sz="1700" b="1" dirty="0" smtClean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s-ES" sz="17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MPAS</a:t>
            </a:r>
            <a:r>
              <a:rPr lang="es-ES" sz="17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7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4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5536" y="88171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s-ES" dirty="0">
                <a:latin typeface="Times New Roman" pitchFamily="18" charset="0"/>
                <a:cs typeface="Times New Roman" pitchFamily="18" charset="0"/>
              </a:rPr>
            </a:br>
            <a:endParaRPr lang="es-E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174" name="Picture 6" descr="Marine Protected Area Infographic | Save Our Seas Magaz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t="3219" r="1309" b="31641"/>
          <a:stretch/>
        </p:blipFill>
        <p:spPr bwMode="auto">
          <a:xfrm>
            <a:off x="1058029" y="3241839"/>
            <a:ext cx="7027942" cy="249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043608" y="1477233"/>
            <a:ext cx="70279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latin typeface="Times New Roman" pitchFamily="18" charset="0"/>
                <a:cs typeface="Times New Roman" pitchFamily="18" charset="0"/>
              </a:rPr>
              <a:t>Las Áreas Marinas Protegidas son zonas del océano o mares donde las actividades humanas están reguladas para conservar la biodiversidad marina, los hábitats y los recursos naturales. </a:t>
            </a:r>
            <a:endParaRPr lang="es-ES" sz="2000" dirty="0"/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67544" y="240780"/>
            <a:ext cx="7543800" cy="914400"/>
          </a:xfrm>
        </p:spPr>
        <p:txBody>
          <a:bodyPr>
            <a:noAutofit/>
          </a:bodyPr>
          <a:lstStyle/>
          <a:p>
            <a:r>
              <a:rPr lang="es-ES" sz="2800" b="1" dirty="0">
                <a:latin typeface="Times New Roman" pitchFamily="18" charset="0"/>
                <a:cs typeface="Times New Roman" pitchFamily="18" charset="0"/>
              </a:rPr>
              <a:t>Áreas Marinas Protegidas (MPAS)</a:t>
            </a:r>
          </a:p>
        </p:txBody>
      </p:sp>
    </p:spTree>
    <p:extLst>
      <p:ext uri="{BB962C8B-B14F-4D97-AF65-F5344CB8AC3E}">
        <p14:creationId xmlns:p14="http://schemas.microsoft.com/office/powerpoint/2010/main" val="33210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 Título"/>
          <p:cNvSpPr txBox="1">
            <a:spLocks/>
          </p:cNvSpPr>
          <p:nvPr/>
        </p:nvSpPr>
        <p:spPr>
          <a:xfrm>
            <a:off x="460375" y="312738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 smtClean="0">
                <a:latin typeface="Times New Roman" pitchFamily="18" charset="0"/>
                <a:cs typeface="Times New Roman" pitchFamily="18" charset="0"/>
              </a:rPr>
              <a:t>Los datos: método de testeo</a:t>
            </a:r>
            <a:endParaRPr lang="es-E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755576" y="1484784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Origen:</a:t>
            </a:r>
            <a:endParaRPr lang="es-E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395537" y="3120918"/>
            <a:ext cx="8424935" cy="3476434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endParaRPr lang="es-ES" sz="1100" dirty="0" smtClean="0">
              <a:solidFill>
                <a:srgbClr val="C586C0"/>
              </a:solidFill>
              <a:latin typeface="Consolas"/>
            </a:endParaRPr>
          </a:p>
        </p:txBody>
      </p:sp>
      <p:pic>
        <p:nvPicPr>
          <p:cNvPr id="37" name="Picture 26" descr="File:Kaggle Logo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33368"/>
            <a:ext cx="1806485" cy="70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37 Rectángulo"/>
          <p:cNvSpPr/>
          <p:nvPr/>
        </p:nvSpPr>
        <p:spPr>
          <a:xfrm>
            <a:off x="3498900" y="1484784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Tipo y cantidad de archivos:</a:t>
            </a:r>
            <a:endParaRPr lang="es-E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39 Rectángulo"/>
          <p:cNvSpPr/>
          <p:nvPr/>
        </p:nvSpPr>
        <p:spPr>
          <a:xfrm>
            <a:off x="3491880" y="2167703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>
                <a:latin typeface="Times New Roman" pitchFamily="18" charset="0"/>
                <a:cs typeface="Times New Roman" pitchFamily="18" charset="0"/>
              </a:rPr>
              <a:t>64</a:t>
            </a:r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 archivos </a:t>
            </a:r>
            <a:r>
              <a:rPr lang="es-ES" sz="2400" dirty="0" smtClean="0">
                <a:latin typeface="Times New Roman" pitchFamily="18" charset="0"/>
                <a:cs typeface="Times New Roman" pitchFamily="18" charset="0"/>
              </a:rPr>
              <a:t>CSV</a:t>
            </a:r>
            <a:endParaRPr lang="es-E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40 Rectángulo"/>
          <p:cNvSpPr/>
          <p:nvPr/>
        </p:nvSpPr>
        <p:spPr>
          <a:xfrm>
            <a:off x="6228184" y="1484784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Método de carga:</a:t>
            </a:r>
            <a:endParaRPr lang="es-E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41 Rectángulo"/>
          <p:cNvSpPr/>
          <p:nvPr/>
        </p:nvSpPr>
        <p:spPr>
          <a:xfrm>
            <a:off x="5998179" y="2167703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Librería </a:t>
            </a:r>
            <a:r>
              <a:rPr lang="es-ES" sz="3200" dirty="0" smtClean="0">
                <a:latin typeface="Times New Roman" pitchFamily="18" charset="0"/>
                <a:cs typeface="Times New Roman" pitchFamily="18" charset="0"/>
              </a:rPr>
              <a:t>os</a:t>
            </a:r>
            <a:endParaRPr lang="es-ES" sz="3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50" name="2049 Conector angular"/>
          <p:cNvCxnSpPr>
            <a:stCxn id="37" idx="2"/>
            <a:endCxn id="57" idx="0"/>
          </p:cNvCxnSpPr>
          <p:nvPr/>
        </p:nvCxnSpPr>
        <p:spPr>
          <a:xfrm rot="16200000" flipH="1">
            <a:off x="2911969" y="1696960"/>
            <a:ext cx="406882" cy="2481134"/>
          </a:xfrm>
          <a:prstGeom prst="bentConnector3">
            <a:avLst>
              <a:gd name="adj1" fmla="val 3328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Rectángulo"/>
          <p:cNvSpPr/>
          <p:nvPr/>
        </p:nvSpPr>
        <p:spPr>
          <a:xfrm>
            <a:off x="4276051" y="3140968"/>
            <a:ext cx="159852" cy="72008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/>
            </a:r>
            <a:br>
              <a:rPr lang="es-ES" sz="1100" dirty="0">
                <a:solidFill>
                  <a:srgbClr val="CCCCCC"/>
                </a:solidFill>
                <a:latin typeface="Consolas"/>
              </a:rPr>
            </a:br>
            <a:endParaRPr lang="es-ES" sz="1100" b="0" dirty="0">
              <a:solidFill>
                <a:srgbClr val="CCCCCC"/>
              </a:solidFill>
              <a:effectLst/>
              <a:latin typeface="Consolas"/>
            </a:endParaRPr>
          </a:p>
        </p:txBody>
      </p:sp>
      <p:pic>
        <p:nvPicPr>
          <p:cNvPr id="9218" name="Picture 2" descr="Python logo - Iconos Social Media y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2145925"/>
            <a:ext cx="475603" cy="47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7" t="23333" r="71984" b="51482"/>
          <a:stretch/>
        </p:blipFill>
        <p:spPr bwMode="auto">
          <a:xfrm>
            <a:off x="494070" y="4340485"/>
            <a:ext cx="1508078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6" t="23087" r="44097" b="68709"/>
          <a:stretch/>
        </p:blipFill>
        <p:spPr bwMode="auto">
          <a:xfrm>
            <a:off x="395537" y="3159831"/>
            <a:ext cx="4831293" cy="562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395536" y="3356992"/>
            <a:ext cx="4776594" cy="216024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" name="25 Conector angular"/>
          <p:cNvCxnSpPr/>
          <p:nvPr/>
        </p:nvCxnSpPr>
        <p:spPr>
          <a:xfrm rot="5400000">
            <a:off x="964699" y="3771617"/>
            <a:ext cx="541217" cy="144016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25876" r="70763" b="55705"/>
          <a:stretch/>
        </p:blipFill>
        <p:spPr bwMode="auto">
          <a:xfrm>
            <a:off x="1907704" y="3807678"/>
            <a:ext cx="1420192" cy="110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25675" r="68390" b="70350"/>
          <a:stretch/>
        </p:blipFill>
        <p:spPr bwMode="auto">
          <a:xfrm>
            <a:off x="1917556" y="4928174"/>
            <a:ext cx="1653066" cy="2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7" t="25675" r="67107" b="58146"/>
          <a:stretch/>
        </p:blipFill>
        <p:spPr bwMode="auto">
          <a:xfrm>
            <a:off x="1932952" y="5166361"/>
            <a:ext cx="1770254" cy="96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0" t="26006" r="77214" b="70350"/>
          <a:stretch/>
        </p:blipFill>
        <p:spPr bwMode="auto">
          <a:xfrm>
            <a:off x="1962504" y="6144499"/>
            <a:ext cx="755556" cy="249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6" t="26006" r="66645" b="15923"/>
          <a:stretch/>
        </p:blipFill>
        <p:spPr bwMode="auto">
          <a:xfrm>
            <a:off x="5220072" y="3212976"/>
            <a:ext cx="1721132" cy="3376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8" t="25937" r="73058" b="71127"/>
          <a:stretch/>
        </p:blipFill>
        <p:spPr bwMode="auto">
          <a:xfrm>
            <a:off x="3707904" y="3875728"/>
            <a:ext cx="1283199" cy="20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"/>
          <p:cNvCxnSpPr/>
          <p:nvPr/>
        </p:nvCxnSpPr>
        <p:spPr>
          <a:xfrm>
            <a:off x="3707904" y="3951694"/>
            <a:ext cx="0" cy="2213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7020272" y="3944297"/>
            <a:ext cx="0" cy="2213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26006" r="66631" b="30960"/>
          <a:stretch/>
        </p:blipFill>
        <p:spPr bwMode="auto">
          <a:xfrm>
            <a:off x="7078299" y="3789040"/>
            <a:ext cx="1670165" cy="2676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26006" r="71930" b="63164"/>
          <a:stretch/>
        </p:blipFill>
        <p:spPr bwMode="auto">
          <a:xfrm>
            <a:off x="3779912" y="4149080"/>
            <a:ext cx="1420192" cy="74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" name="42 Conector recto"/>
          <p:cNvCxnSpPr/>
          <p:nvPr/>
        </p:nvCxnSpPr>
        <p:spPr>
          <a:xfrm>
            <a:off x="5220072" y="3933056"/>
            <a:ext cx="0" cy="2213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39" name="Picture 15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6" t="26006" r="71517" b="65241"/>
          <a:stretch/>
        </p:blipFill>
        <p:spPr bwMode="auto">
          <a:xfrm>
            <a:off x="3779912" y="5012300"/>
            <a:ext cx="1430392" cy="57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5" t="26006" r="76885" b="71129"/>
          <a:stretch/>
        </p:blipFill>
        <p:spPr bwMode="auto">
          <a:xfrm>
            <a:off x="1951589" y="6367480"/>
            <a:ext cx="813119" cy="196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45 Rectángulo"/>
          <p:cNvSpPr/>
          <p:nvPr/>
        </p:nvSpPr>
        <p:spPr>
          <a:xfrm>
            <a:off x="3731780" y="3861048"/>
            <a:ext cx="1416284" cy="216024"/>
          </a:xfrm>
          <a:prstGeom prst="rect">
            <a:avLst/>
          </a:prstGeom>
          <a:noFill/>
          <a:ln w="28575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Abrir llave"/>
          <p:cNvSpPr/>
          <p:nvPr/>
        </p:nvSpPr>
        <p:spPr>
          <a:xfrm>
            <a:off x="1835696" y="3807678"/>
            <a:ext cx="166452" cy="1084170"/>
          </a:xfrm>
          <a:prstGeom prst="leftBrace">
            <a:avLst>
              <a:gd name="adj1" fmla="val 391703"/>
              <a:gd name="adj2" fmla="val 57761"/>
            </a:avLst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15 Conector recto"/>
          <p:cNvCxnSpPr/>
          <p:nvPr/>
        </p:nvCxnSpPr>
        <p:spPr>
          <a:xfrm>
            <a:off x="1475656" y="4437112"/>
            <a:ext cx="3600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angular"/>
          <p:cNvCxnSpPr>
            <a:endCxn id="1029" idx="1"/>
          </p:cNvCxnSpPr>
          <p:nvPr/>
        </p:nvCxnSpPr>
        <p:spPr>
          <a:xfrm>
            <a:off x="1331640" y="4653136"/>
            <a:ext cx="585916" cy="394132"/>
          </a:xfrm>
          <a:prstGeom prst="bentConnector3">
            <a:avLst>
              <a:gd name="adj1" fmla="val 80346"/>
            </a:avLst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0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 Título"/>
          <p:cNvSpPr txBox="1">
            <a:spLocks/>
          </p:cNvSpPr>
          <p:nvPr/>
        </p:nvSpPr>
        <p:spPr>
          <a:xfrm>
            <a:off x="460375" y="312738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 smtClean="0"/>
              <a:t>Los datos: carga de datos</a:t>
            </a:r>
            <a:endParaRPr lang="es-ES" sz="2400" b="1" dirty="0"/>
          </a:p>
        </p:txBody>
      </p:sp>
      <p:sp>
        <p:nvSpPr>
          <p:cNvPr id="28" name="27 Rectángulo"/>
          <p:cNvSpPr/>
          <p:nvPr/>
        </p:nvSpPr>
        <p:spPr>
          <a:xfrm>
            <a:off x="755576" y="1484784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Origen:</a:t>
            </a:r>
            <a:endParaRPr lang="es-ES" dirty="0"/>
          </a:p>
        </p:txBody>
      </p:sp>
      <p:sp>
        <p:nvSpPr>
          <p:cNvPr id="34" name="33 Rectángulo"/>
          <p:cNvSpPr/>
          <p:nvPr/>
        </p:nvSpPr>
        <p:spPr>
          <a:xfrm>
            <a:off x="755576" y="3140968"/>
            <a:ext cx="3904268" cy="338437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sz="1100" dirty="0" smtClean="0">
              <a:solidFill>
                <a:srgbClr val="C586C0"/>
              </a:solidFill>
              <a:latin typeface="Consolas"/>
            </a:endParaRPr>
          </a:p>
          <a:p>
            <a:r>
              <a:rPr lang="es-ES" sz="1100" dirty="0" err="1" smtClean="0">
                <a:solidFill>
                  <a:srgbClr val="C586C0"/>
                </a:solidFill>
                <a:latin typeface="Consolas"/>
              </a:rPr>
              <a:t>import</a:t>
            </a:r>
            <a:r>
              <a:rPr lang="es-ES" sz="1100" dirty="0" smtClean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4EC9B0"/>
                </a:solidFill>
                <a:latin typeface="Consolas"/>
              </a:rPr>
              <a:t>os</a:t>
            </a:r>
            <a:endParaRPr lang="es-ES" sz="1100" dirty="0">
              <a:solidFill>
                <a:srgbClr val="CCCCCC"/>
              </a:solidFill>
              <a:latin typeface="Consolas"/>
            </a:endParaRPr>
          </a:p>
          <a:p>
            <a:r>
              <a:rPr lang="es-ES" sz="1100" dirty="0" err="1">
                <a:solidFill>
                  <a:srgbClr val="C586C0"/>
                </a:solidFill>
                <a:latin typeface="Consolas"/>
              </a:rPr>
              <a:t>import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4EC9B0"/>
                </a:solidFill>
                <a:latin typeface="Consolas"/>
              </a:rPr>
              <a:t>pandas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C586C0"/>
                </a:solidFill>
                <a:latin typeface="Consolas"/>
              </a:rPr>
              <a:t>as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4EC9B0"/>
                </a:solidFill>
                <a:latin typeface="Consolas"/>
              </a:rPr>
              <a:t>pd</a:t>
            </a:r>
            <a:endParaRPr lang="es-ES" sz="1100" dirty="0">
              <a:solidFill>
                <a:srgbClr val="CCCCCC"/>
              </a:solidFill>
              <a:latin typeface="Consolas"/>
            </a:endParaRP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/>
            </a:r>
            <a:br>
              <a:rPr lang="es-ES" sz="1100" dirty="0">
                <a:solidFill>
                  <a:srgbClr val="CCCCCC"/>
                </a:solidFill>
                <a:latin typeface="Consolas"/>
              </a:rPr>
            </a:br>
            <a:r>
              <a:rPr lang="es-ES" sz="1100" dirty="0" err="1" smtClean="0">
                <a:solidFill>
                  <a:srgbClr val="9CDCFE"/>
                </a:solidFill>
                <a:latin typeface="Consolas"/>
              </a:rPr>
              <a:t>root_dir</a:t>
            </a:r>
            <a:r>
              <a:rPr lang="es-ES" sz="1100" dirty="0" smtClean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"C:/Users/CanteMosh/Desktop/data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analysis.Fatima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/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project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/Global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Environmental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Indicators</a:t>
            </a:r>
            <a:r>
              <a:rPr lang="es-ES" sz="1100" dirty="0" smtClean="0">
                <a:solidFill>
                  <a:srgbClr val="CE9178"/>
                </a:solidFill>
                <a:latin typeface="Consolas"/>
              </a:rPr>
              <a:t>"</a:t>
            </a:r>
            <a:endParaRPr lang="fa-IR" sz="1100" dirty="0">
              <a:solidFill>
                <a:srgbClr val="CCCCCC"/>
              </a:solidFill>
              <a:latin typeface="Consolas"/>
            </a:endParaRPr>
          </a:p>
          <a:p>
            <a:endParaRPr lang="es-ES" sz="1100" dirty="0" smtClean="0">
              <a:solidFill>
                <a:srgbClr val="9CDCFE"/>
              </a:solidFill>
              <a:latin typeface="Consolas"/>
            </a:endParaRPr>
          </a:p>
          <a:p>
            <a:r>
              <a:rPr lang="es-ES" sz="1100" dirty="0" smtClean="0">
                <a:solidFill>
                  <a:srgbClr val="9CDCFE"/>
                </a:solidFill>
                <a:latin typeface="Consolas"/>
              </a:rPr>
              <a:t>folders</a:t>
            </a:r>
            <a:r>
              <a:rPr lang="es-ES" sz="1100" dirty="0" smtClean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[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"Air and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Climate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Biodiversity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Energy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 and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Minerals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Forests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Governance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Inland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Water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Resources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Land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 and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Agriculture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"Marine and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Coastal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Areas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"Natural 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Disasters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Waste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"</a:t>
            </a:r>
            <a:endParaRPr lang="es-ES" sz="1100" dirty="0">
              <a:solidFill>
                <a:srgbClr val="CCCCCC"/>
              </a:solidFill>
              <a:latin typeface="Consolas"/>
            </a:endParaRP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]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/>
            </a:r>
            <a:br>
              <a:rPr lang="es-ES" sz="1100" dirty="0">
                <a:solidFill>
                  <a:srgbClr val="CCCCCC"/>
                </a:solidFill>
                <a:latin typeface="Consolas"/>
              </a:rPr>
            </a:br>
            <a:r>
              <a:rPr lang="es-ES" sz="1100" dirty="0" err="1" smtClean="0">
                <a:solidFill>
                  <a:srgbClr val="9CDCFE"/>
                </a:solidFill>
                <a:latin typeface="Consolas"/>
              </a:rPr>
              <a:t>data_archive</a:t>
            </a:r>
            <a:r>
              <a:rPr lang="es-ES" sz="1100" dirty="0" smtClean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{}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/>
            </a:r>
            <a:br>
              <a:rPr lang="es-ES" sz="1100" dirty="0">
                <a:solidFill>
                  <a:srgbClr val="CCCCCC"/>
                </a:solidFill>
                <a:latin typeface="Consolas"/>
              </a:rPr>
            </a:br>
            <a:endParaRPr lang="es-ES" sz="1100" b="0" dirty="0">
              <a:solidFill>
                <a:srgbClr val="CCCCCC"/>
              </a:solidFill>
              <a:effectLst/>
              <a:latin typeface="Consolas"/>
            </a:endParaRPr>
          </a:p>
        </p:txBody>
      </p:sp>
      <p:pic>
        <p:nvPicPr>
          <p:cNvPr id="37" name="Picture 26" descr="File:Kaggle Logo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33368"/>
            <a:ext cx="1806485" cy="70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37 Rectángulo"/>
          <p:cNvSpPr/>
          <p:nvPr/>
        </p:nvSpPr>
        <p:spPr>
          <a:xfrm>
            <a:off x="3498900" y="1484784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Tipo y cantidad de archivos:</a:t>
            </a:r>
            <a:endParaRPr lang="es-ES" dirty="0"/>
          </a:p>
        </p:txBody>
      </p:sp>
      <p:sp>
        <p:nvSpPr>
          <p:cNvPr id="40" name="39 Rectángulo"/>
          <p:cNvSpPr/>
          <p:nvPr/>
        </p:nvSpPr>
        <p:spPr>
          <a:xfrm>
            <a:off x="3491880" y="2167703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64</a:t>
            </a:r>
            <a:r>
              <a:rPr lang="es-ES" dirty="0" smtClean="0"/>
              <a:t> archivos </a:t>
            </a:r>
            <a:r>
              <a:rPr lang="es-ES" sz="2400" dirty="0" smtClean="0"/>
              <a:t>CSV</a:t>
            </a:r>
            <a:endParaRPr lang="es-ES" sz="2400" dirty="0"/>
          </a:p>
        </p:txBody>
      </p:sp>
      <p:sp>
        <p:nvSpPr>
          <p:cNvPr id="41" name="40 Rectángulo"/>
          <p:cNvSpPr/>
          <p:nvPr/>
        </p:nvSpPr>
        <p:spPr>
          <a:xfrm>
            <a:off x="6228184" y="1484784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Método de </a:t>
            </a:r>
            <a:r>
              <a:rPr lang="es-ES" dirty="0" smtClean="0"/>
              <a:t>analizar:</a:t>
            </a:r>
            <a:endParaRPr lang="es-ES" dirty="0"/>
          </a:p>
        </p:txBody>
      </p:sp>
      <p:cxnSp>
        <p:nvCxnSpPr>
          <p:cNvPr id="2050" name="2049 Conector angular"/>
          <p:cNvCxnSpPr>
            <a:stCxn id="59" idx="2"/>
            <a:endCxn id="57" idx="0"/>
          </p:cNvCxnSpPr>
          <p:nvPr/>
        </p:nvCxnSpPr>
        <p:spPr>
          <a:xfrm rot="5400000">
            <a:off x="5554542" y="1545202"/>
            <a:ext cx="541217" cy="265031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49 Rectángulo"/>
          <p:cNvSpPr/>
          <p:nvPr/>
        </p:nvSpPr>
        <p:spPr>
          <a:xfrm>
            <a:off x="4659844" y="3140968"/>
            <a:ext cx="3906000" cy="338437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sz="1100" dirty="0" smtClean="0">
              <a:solidFill>
                <a:srgbClr val="C586C0"/>
              </a:solidFill>
              <a:latin typeface="Consolas"/>
            </a:endParaRPr>
          </a:p>
          <a:p>
            <a:r>
              <a:rPr lang="es-ES" sz="1100" dirty="0" err="1" smtClean="0">
                <a:solidFill>
                  <a:srgbClr val="C586C0"/>
                </a:solidFill>
                <a:latin typeface="Consolas"/>
              </a:rPr>
              <a:t>for</a:t>
            </a:r>
            <a:r>
              <a:rPr lang="es-ES" sz="1100" dirty="0" smtClean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9CDCFE"/>
                </a:solidFill>
                <a:latin typeface="Consolas"/>
              </a:rPr>
              <a:t>folder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C586C0"/>
                </a:solidFill>
                <a:latin typeface="Consolas"/>
              </a:rPr>
              <a:t>in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9CDCFE"/>
                </a:solidFill>
                <a:latin typeface="Consolas"/>
              </a:rPr>
              <a:t>folders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: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folder_path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4EC9B0"/>
                </a:solidFill>
                <a:latin typeface="Consolas"/>
              </a:rPr>
              <a:t>os</a:t>
            </a:r>
            <a:r>
              <a:rPr lang="es-ES" sz="1100" dirty="0" err="1">
                <a:solidFill>
                  <a:srgbClr val="CCCCCC"/>
                </a:solidFill>
                <a:latin typeface="Consolas"/>
              </a:rPr>
              <a:t>.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path</a:t>
            </a:r>
            <a:r>
              <a:rPr lang="es-ES" sz="1100" dirty="0" err="1">
                <a:solidFill>
                  <a:srgbClr val="CCCCCC"/>
                </a:solidFill>
                <a:latin typeface="Consolas"/>
              </a:rPr>
              <a:t>.</a:t>
            </a:r>
            <a:r>
              <a:rPr lang="es-ES" sz="1100" dirty="0" err="1">
                <a:solidFill>
                  <a:srgbClr val="DCDCAA"/>
                </a:solidFill>
                <a:latin typeface="Consolas"/>
              </a:rPr>
              <a:t>join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(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root_dir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  <a:r>
              <a:rPr lang="es-ES" sz="1100" dirty="0">
                <a:solidFill>
                  <a:srgbClr val="9CDCFE"/>
                </a:solidFill>
                <a:latin typeface="Consolas"/>
              </a:rPr>
              <a:t>folder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)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csv_files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[</a:t>
            </a:r>
            <a:r>
              <a:rPr lang="es-ES" sz="1100" dirty="0">
                <a:solidFill>
                  <a:srgbClr val="9CDCFE"/>
                </a:solidFill>
                <a:latin typeface="Consolas"/>
              </a:rPr>
              <a:t>f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C586C0"/>
                </a:solidFill>
                <a:latin typeface="Consolas"/>
              </a:rPr>
              <a:t>for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9CDCFE"/>
                </a:solidFill>
                <a:latin typeface="Consolas"/>
              </a:rPr>
              <a:t>f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C586C0"/>
                </a:solidFill>
                <a:latin typeface="Consolas"/>
              </a:rPr>
              <a:t>in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4EC9B0"/>
                </a:solidFill>
                <a:latin typeface="Consolas"/>
              </a:rPr>
              <a:t>os</a:t>
            </a:r>
            <a:r>
              <a:rPr lang="es-ES" sz="1100" dirty="0" err="1">
                <a:solidFill>
                  <a:srgbClr val="CCCCCC"/>
                </a:solidFill>
                <a:latin typeface="Consolas"/>
              </a:rPr>
              <a:t>.</a:t>
            </a:r>
            <a:r>
              <a:rPr lang="es-ES" sz="1100" dirty="0" err="1">
                <a:solidFill>
                  <a:srgbClr val="DCDCAA"/>
                </a:solidFill>
                <a:latin typeface="Consolas"/>
              </a:rPr>
              <a:t>listdir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(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folder_path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) </a:t>
            </a:r>
            <a:r>
              <a:rPr lang="es-ES" sz="1100" dirty="0" err="1">
                <a:solidFill>
                  <a:srgbClr val="C586C0"/>
                </a:solidFill>
                <a:latin typeface="Consolas"/>
              </a:rPr>
              <a:t>if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f</a:t>
            </a:r>
            <a:r>
              <a:rPr lang="es-ES" sz="1100" dirty="0" err="1">
                <a:solidFill>
                  <a:srgbClr val="CCCCCC"/>
                </a:solidFill>
                <a:latin typeface="Consolas"/>
              </a:rPr>
              <a:t>.</a:t>
            </a:r>
            <a:r>
              <a:rPr lang="es-ES" sz="1100" dirty="0" err="1">
                <a:solidFill>
                  <a:srgbClr val="DCDCAA"/>
                </a:solidFill>
                <a:latin typeface="Consolas"/>
              </a:rPr>
              <a:t>endswith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(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'.</a:t>
            </a:r>
            <a:r>
              <a:rPr lang="es-ES" sz="1100" dirty="0" err="1">
                <a:solidFill>
                  <a:srgbClr val="CE9178"/>
                </a:solidFill>
                <a:latin typeface="Consolas"/>
              </a:rPr>
              <a:t>csv</a:t>
            </a:r>
            <a:r>
              <a:rPr lang="es-ES" sz="1100" dirty="0">
                <a:solidFill>
                  <a:srgbClr val="CE9178"/>
                </a:solidFill>
                <a:latin typeface="Consolas"/>
              </a:rPr>
              <a:t>'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)]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</a:t>
            </a:r>
            <a:r>
              <a:rPr lang="es-ES" sz="1100" dirty="0" err="1">
                <a:solidFill>
                  <a:srgbClr val="C586C0"/>
                </a:solidFill>
                <a:latin typeface="Consolas"/>
              </a:rPr>
              <a:t>for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9CDCFE"/>
                </a:solidFill>
                <a:latin typeface="Consolas"/>
              </a:rPr>
              <a:t>file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C586C0"/>
                </a:solidFill>
                <a:latin typeface="Consolas"/>
              </a:rPr>
              <a:t>in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csv_files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: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file_path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4EC9B0"/>
                </a:solidFill>
                <a:latin typeface="Consolas"/>
              </a:rPr>
              <a:t>os</a:t>
            </a:r>
            <a:r>
              <a:rPr lang="es-ES" sz="1100" dirty="0" err="1">
                <a:solidFill>
                  <a:srgbClr val="CCCCCC"/>
                </a:solidFill>
                <a:latin typeface="Consolas"/>
              </a:rPr>
              <a:t>.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path</a:t>
            </a:r>
            <a:r>
              <a:rPr lang="es-ES" sz="1100" dirty="0" err="1">
                <a:solidFill>
                  <a:srgbClr val="CCCCCC"/>
                </a:solidFill>
                <a:latin typeface="Consolas"/>
              </a:rPr>
              <a:t>.</a:t>
            </a:r>
            <a:r>
              <a:rPr lang="es-ES" sz="1100" dirty="0" err="1">
                <a:solidFill>
                  <a:srgbClr val="DCDCAA"/>
                </a:solidFill>
                <a:latin typeface="Consolas"/>
              </a:rPr>
              <a:t>join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(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folder_path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, </a:t>
            </a:r>
            <a:r>
              <a:rPr lang="es-ES" sz="1100" dirty="0">
                <a:solidFill>
                  <a:srgbClr val="9CDCFE"/>
                </a:solidFill>
                <a:latin typeface="Consolas"/>
              </a:rPr>
              <a:t>file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)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df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4EC9B0"/>
                </a:solidFill>
                <a:latin typeface="Consolas"/>
              </a:rPr>
              <a:t>pd</a:t>
            </a:r>
            <a:r>
              <a:rPr lang="es-ES" sz="1100" dirty="0" err="1">
                <a:solidFill>
                  <a:srgbClr val="CCCCCC"/>
                </a:solidFill>
                <a:latin typeface="Consolas"/>
              </a:rPr>
              <a:t>.</a:t>
            </a:r>
            <a:r>
              <a:rPr lang="es-ES" sz="1100" dirty="0" err="1">
                <a:solidFill>
                  <a:srgbClr val="DCDCAA"/>
                </a:solidFill>
                <a:latin typeface="Consolas"/>
              </a:rPr>
              <a:t>read_csv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(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file_path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)</a:t>
            </a: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data_archive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[</a:t>
            </a:r>
            <a:r>
              <a:rPr lang="es-ES" sz="1100" dirty="0">
                <a:solidFill>
                  <a:srgbClr val="9CDCFE"/>
                </a:solidFill>
                <a:latin typeface="Consolas"/>
              </a:rPr>
              <a:t>file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] </a:t>
            </a:r>
            <a:r>
              <a:rPr lang="es-ES" sz="11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s-ES" sz="11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100" dirty="0" err="1">
                <a:solidFill>
                  <a:srgbClr val="9CDCFE"/>
                </a:solidFill>
                <a:latin typeface="Consolas"/>
              </a:rPr>
              <a:t>df</a:t>
            </a:r>
            <a:endParaRPr lang="es-ES" sz="1100" dirty="0">
              <a:solidFill>
                <a:srgbClr val="CCCCCC"/>
              </a:solidFill>
              <a:latin typeface="Consolas"/>
            </a:endParaRPr>
          </a:p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/>
            </a:r>
            <a:br>
              <a:rPr lang="es-ES" sz="1100" dirty="0">
                <a:solidFill>
                  <a:srgbClr val="CCCCCC"/>
                </a:solidFill>
                <a:latin typeface="Consolas"/>
              </a:rPr>
            </a:br>
            <a:endParaRPr lang="es-ES" sz="1100" b="0" dirty="0">
              <a:solidFill>
                <a:srgbClr val="CCCCCC"/>
              </a:solidFill>
              <a:effectLst/>
              <a:latin typeface="Consolas"/>
            </a:endParaRPr>
          </a:p>
        </p:txBody>
      </p:sp>
      <p:cxnSp>
        <p:nvCxnSpPr>
          <p:cNvPr id="2058" name="2057 Conector recto"/>
          <p:cNvCxnSpPr/>
          <p:nvPr/>
        </p:nvCxnSpPr>
        <p:spPr>
          <a:xfrm>
            <a:off x="4499992" y="3429000"/>
            <a:ext cx="0" cy="2808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Rectángulo"/>
          <p:cNvSpPr/>
          <p:nvPr/>
        </p:nvSpPr>
        <p:spPr>
          <a:xfrm>
            <a:off x="4420066" y="3140968"/>
            <a:ext cx="159852" cy="7200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/>
            </a:r>
            <a:br>
              <a:rPr lang="es-ES" sz="1100" dirty="0">
                <a:solidFill>
                  <a:srgbClr val="CCCCCC"/>
                </a:solidFill>
                <a:latin typeface="Consolas"/>
              </a:rPr>
            </a:br>
            <a:endParaRPr lang="es-ES" sz="1100" b="0" dirty="0">
              <a:solidFill>
                <a:srgbClr val="CCCCCC"/>
              </a:solidFill>
              <a:effectLst/>
              <a:latin typeface="Consolas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5998179" y="2167703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Librería </a:t>
            </a:r>
            <a:r>
              <a:rPr lang="es-ES" sz="3200" dirty="0" smtClean="0"/>
              <a:t>os</a:t>
            </a:r>
            <a:endParaRPr lang="es-ES" sz="3200" dirty="0"/>
          </a:p>
        </p:txBody>
      </p:sp>
      <p:pic>
        <p:nvPicPr>
          <p:cNvPr id="60" name="Picture 2" descr="Python logo - Iconos Social Media y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2145925"/>
            <a:ext cx="475603" cy="47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0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 Título"/>
          <p:cNvSpPr txBox="1">
            <a:spLocks/>
          </p:cNvSpPr>
          <p:nvPr/>
        </p:nvSpPr>
        <p:spPr>
          <a:xfrm>
            <a:off x="460375" y="312738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 smtClean="0"/>
              <a:t>Los datos: método de testeo</a:t>
            </a:r>
            <a:endParaRPr lang="es-ES" sz="2400" b="1" dirty="0"/>
          </a:p>
        </p:txBody>
      </p:sp>
      <p:sp>
        <p:nvSpPr>
          <p:cNvPr id="28" name="27 Rectángulo"/>
          <p:cNvSpPr/>
          <p:nvPr/>
        </p:nvSpPr>
        <p:spPr>
          <a:xfrm>
            <a:off x="755576" y="1484784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Origen:</a:t>
            </a:r>
            <a:endParaRPr lang="es-ES" dirty="0"/>
          </a:p>
        </p:txBody>
      </p:sp>
      <p:sp>
        <p:nvSpPr>
          <p:cNvPr id="34" name="33 Rectángulo"/>
          <p:cNvSpPr/>
          <p:nvPr/>
        </p:nvSpPr>
        <p:spPr>
          <a:xfrm>
            <a:off x="755576" y="3140968"/>
            <a:ext cx="7810268" cy="3384376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sz="1100" dirty="0" smtClean="0">
              <a:solidFill>
                <a:srgbClr val="C586C0"/>
              </a:solidFill>
              <a:latin typeface="Consolas"/>
            </a:endParaRPr>
          </a:p>
        </p:txBody>
      </p:sp>
      <p:pic>
        <p:nvPicPr>
          <p:cNvPr id="37" name="Picture 26" descr="File:Kaggle Logo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33368"/>
            <a:ext cx="1806485" cy="70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37 Rectángulo"/>
          <p:cNvSpPr/>
          <p:nvPr/>
        </p:nvSpPr>
        <p:spPr>
          <a:xfrm>
            <a:off x="3498900" y="1484784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Tipo y cantidad de archivos:</a:t>
            </a:r>
            <a:endParaRPr lang="es-ES" dirty="0"/>
          </a:p>
        </p:txBody>
      </p:sp>
      <p:sp>
        <p:nvSpPr>
          <p:cNvPr id="40" name="39 Rectángulo"/>
          <p:cNvSpPr/>
          <p:nvPr/>
        </p:nvSpPr>
        <p:spPr>
          <a:xfrm>
            <a:off x="3491880" y="2167703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64</a:t>
            </a:r>
            <a:r>
              <a:rPr lang="es-ES" dirty="0" smtClean="0"/>
              <a:t> archivos </a:t>
            </a:r>
            <a:r>
              <a:rPr lang="es-ES" sz="2400" dirty="0" smtClean="0"/>
              <a:t>CSV</a:t>
            </a:r>
            <a:endParaRPr lang="es-ES" sz="2400" dirty="0"/>
          </a:p>
        </p:txBody>
      </p:sp>
      <p:sp>
        <p:nvSpPr>
          <p:cNvPr id="41" name="40 Rectángulo"/>
          <p:cNvSpPr/>
          <p:nvPr/>
        </p:nvSpPr>
        <p:spPr>
          <a:xfrm>
            <a:off x="6228184" y="1484784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Método de carga:</a:t>
            </a:r>
            <a:endParaRPr lang="es-ES" dirty="0"/>
          </a:p>
        </p:txBody>
      </p:sp>
      <p:sp>
        <p:nvSpPr>
          <p:cNvPr id="42" name="41 Rectángulo"/>
          <p:cNvSpPr/>
          <p:nvPr/>
        </p:nvSpPr>
        <p:spPr>
          <a:xfrm>
            <a:off x="5998179" y="2167703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Librería </a:t>
            </a:r>
            <a:r>
              <a:rPr lang="es-ES" sz="3200" dirty="0" smtClean="0"/>
              <a:t>os</a:t>
            </a:r>
            <a:endParaRPr lang="es-ES" sz="3200" dirty="0"/>
          </a:p>
        </p:txBody>
      </p:sp>
      <p:cxnSp>
        <p:nvCxnSpPr>
          <p:cNvPr id="2050" name="2049 Conector angular"/>
          <p:cNvCxnSpPr>
            <a:stCxn id="40" idx="2"/>
            <a:endCxn id="57" idx="0"/>
          </p:cNvCxnSpPr>
          <p:nvPr/>
        </p:nvCxnSpPr>
        <p:spPr>
          <a:xfrm rot="5400000">
            <a:off x="4301392" y="2798351"/>
            <a:ext cx="541217" cy="144016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Rectángulo"/>
          <p:cNvSpPr/>
          <p:nvPr/>
        </p:nvSpPr>
        <p:spPr>
          <a:xfrm>
            <a:off x="4420066" y="3140968"/>
            <a:ext cx="159852" cy="72008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100" dirty="0">
                <a:solidFill>
                  <a:srgbClr val="CCCCCC"/>
                </a:solidFill>
                <a:latin typeface="Consolas"/>
              </a:rPr>
              <a:t/>
            </a:r>
            <a:br>
              <a:rPr lang="es-ES" sz="1100" dirty="0">
                <a:solidFill>
                  <a:srgbClr val="CCCCCC"/>
                </a:solidFill>
                <a:latin typeface="Consolas"/>
              </a:rPr>
            </a:br>
            <a:endParaRPr lang="es-ES" sz="1100" b="0" dirty="0">
              <a:solidFill>
                <a:srgbClr val="CCCCCC"/>
              </a:solidFill>
              <a:effectLst/>
              <a:latin typeface="Consolas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1043608" y="3320988"/>
            <a:ext cx="141616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Datos normales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7" name="6 Triángulo isósceles"/>
          <p:cNvSpPr/>
          <p:nvPr/>
        </p:nvSpPr>
        <p:spPr>
          <a:xfrm rot="10800000">
            <a:off x="1179418" y="3969060"/>
            <a:ext cx="1152128" cy="18002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22 Rectángulo"/>
          <p:cNvSpPr/>
          <p:nvPr/>
        </p:nvSpPr>
        <p:spPr>
          <a:xfrm>
            <a:off x="1043608" y="4127249"/>
            <a:ext cx="141616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Test</a:t>
            </a:r>
          </a:p>
          <a:p>
            <a:pPr algn="ctr"/>
            <a:r>
              <a:rPr lang="es-ES" b="1" dirty="0" err="1" smtClean="0">
                <a:solidFill>
                  <a:schemeClr val="bg1"/>
                </a:solidFill>
              </a:rPr>
              <a:t>pearson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1043608" y="4939228"/>
            <a:ext cx="1368152" cy="1512168"/>
          </a:xfrm>
          <a:prstGeom prst="roundRect">
            <a:avLst/>
          </a:prstGeom>
          <a:solidFill>
            <a:srgbClr val="FFFF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7 Rectángulo redondeado"/>
          <p:cNvSpPr/>
          <p:nvPr/>
        </p:nvSpPr>
        <p:spPr>
          <a:xfrm>
            <a:off x="1043608" y="3320988"/>
            <a:ext cx="1368152" cy="1512168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Picture 22" descr="C:\Users\CanteMosh\Desktop\data analysis.Fatima\project\pics\چرا اسپیمن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596451"/>
            <a:ext cx="4824536" cy="1928893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Rectángulo"/>
          <p:cNvSpPr/>
          <p:nvPr/>
        </p:nvSpPr>
        <p:spPr>
          <a:xfrm>
            <a:off x="1047399" y="4941168"/>
            <a:ext cx="141616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Datos no normales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2" name="21 Triángulo isósceles"/>
          <p:cNvSpPr/>
          <p:nvPr/>
        </p:nvSpPr>
        <p:spPr>
          <a:xfrm rot="10800000">
            <a:off x="1179418" y="5605302"/>
            <a:ext cx="1152128" cy="18002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23 Rectángulo"/>
          <p:cNvSpPr/>
          <p:nvPr/>
        </p:nvSpPr>
        <p:spPr>
          <a:xfrm>
            <a:off x="1043608" y="5809889"/>
            <a:ext cx="141616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Test</a:t>
            </a:r>
          </a:p>
          <a:p>
            <a:pPr algn="ctr"/>
            <a:r>
              <a:rPr lang="es-ES" b="1" dirty="0" err="1" smtClean="0">
                <a:solidFill>
                  <a:schemeClr val="bg1"/>
                </a:solidFill>
              </a:rPr>
              <a:t>spearman</a:t>
            </a:r>
            <a:endParaRPr lang="es-ES" sz="24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Python logo - Iconos Social Media y Log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2145925"/>
            <a:ext cx="475603" cy="47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3059832" y="3196133"/>
            <a:ext cx="4824536" cy="138499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rgbClr val="C586C0"/>
                </a:solidFill>
                <a:latin typeface="Consolas"/>
              </a:rPr>
              <a:t>from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050" dirty="0" err="1">
                <a:solidFill>
                  <a:srgbClr val="4EC9B0"/>
                </a:solidFill>
                <a:latin typeface="Consolas"/>
              </a:rPr>
              <a:t>scipy</a:t>
            </a:r>
            <a:r>
              <a:rPr lang="es-ES" sz="1050" dirty="0" err="1">
                <a:solidFill>
                  <a:srgbClr val="CCCCCC"/>
                </a:solidFill>
                <a:latin typeface="Consolas"/>
              </a:rPr>
              <a:t>.</a:t>
            </a:r>
            <a:r>
              <a:rPr lang="es-ES" sz="1050" dirty="0" err="1">
                <a:solidFill>
                  <a:srgbClr val="4EC9B0"/>
                </a:solidFill>
                <a:latin typeface="Consolas"/>
              </a:rPr>
              <a:t>stats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050" dirty="0" err="1">
                <a:solidFill>
                  <a:srgbClr val="C586C0"/>
                </a:solidFill>
                <a:latin typeface="Consolas"/>
              </a:rPr>
              <a:t>import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050" dirty="0" err="1">
                <a:solidFill>
                  <a:srgbClr val="DCDCAA"/>
                </a:solidFill>
                <a:latin typeface="Consolas"/>
              </a:rPr>
              <a:t>shapiro</a:t>
            </a:r>
            <a:endParaRPr lang="es-ES" sz="1050" dirty="0">
              <a:solidFill>
                <a:srgbClr val="CCCCCC"/>
              </a:solidFill>
              <a:latin typeface="Consolas"/>
            </a:endParaRPr>
          </a:p>
          <a:p>
            <a:r>
              <a:rPr lang="es-ES" sz="1050" dirty="0">
                <a:solidFill>
                  <a:srgbClr val="CCCCCC"/>
                </a:solidFill>
                <a:latin typeface="Consolas"/>
              </a:rPr>
              <a:t/>
            </a:r>
            <a:br>
              <a:rPr lang="es-ES" sz="1050" dirty="0">
                <a:solidFill>
                  <a:srgbClr val="CCCCCC"/>
                </a:solidFill>
                <a:latin typeface="Consolas"/>
              </a:rPr>
            </a:br>
            <a:r>
              <a:rPr lang="es-ES" sz="1050" dirty="0">
                <a:solidFill>
                  <a:srgbClr val="6A9955"/>
                </a:solidFill>
                <a:latin typeface="Consolas"/>
              </a:rPr>
              <a:t>#LOS CODIGOS DE </a:t>
            </a:r>
            <a:r>
              <a:rPr lang="es-ES" sz="1050" dirty="0" err="1">
                <a:solidFill>
                  <a:srgbClr val="6A9955"/>
                </a:solidFill>
                <a:latin typeface="Consolas"/>
              </a:rPr>
              <a:t>Dataset</a:t>
            </a:r>
            <a:endParaRPr lang="es-ES" sz="1050" dirty="0">
              <a:solidFill>
                <a:srgbClr val="CCCCCC"/>
              </a:solidFill>
              <a:latin typeface="Consolas"/>
            </a:endParaRPr>
          </a:p>
          <a:p>
            <a:r>
              <a:rPr lang="es-ES" sz="1050" dirty="0" err="1">
                <a:solidFill>
                  <a:srgbClr val="C586C0"/>
                </a:solidFill>
                <a:latin typeface="Consolas"/>
              </a:rPr>
              <a:t>if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 p </a:t>
            </a:r>
            <a:r>
              <a:rPr lang="es-ES" sz="1050" dirty="0">
                <a:solidFill>
                  <a:srgbClr val="D4D4D4"/>
                </a:solidFill>
                <a:latin typeface="Consolas"/>
              </a:rPr>
              <a:t>&gt;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es-ES" sz="1050" dirty="0">
                <a:solidFill>
                  <a:srgbClr val="B5CEA8"/>
                </a:solidFill>
                <a:latin typeface="Consolas"/>
              </a:rPr>
              <a:t>0.05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:</a:t>
            </a:r>
          </a:p>
          <a:p>
            <a:r>
              <a:rPr lang="es-ES" sz="1050" dirty="0">
                <a:solidFill>
                  <a:srgbClr val="CCCCCC"/>
                </a:solidFill>
                <a:latin typeface="Consolas"/>
              </a:rPr>
              <a:t>    </a:t>
            </a:r>
            <a:r>
              <a:rPr lang="es-ES" sz="1050" dirty="0" err="1">
                <a:solidFill>
                  <a:srgbClr val="DCDCAA"/>
                </a:solidFill>
                <a:latin typeface="Consolas"/>
              </a:rPr>
              <a:t>print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(</a:t>
            </a:r>
            <a:r>
              <a:rPr lang="es-ES" sz="1050" dirty="0">
                <a:solidFill>
                  <a:srgbClr val="CE9178"/>
                </a:solidFill>
                <a:latin typeface="Consolas"/>
              </a:rPr>
              <a:t>"Los datos tienen una distribución aproximadamente normal"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)</a:t>
            </a:r>
          </a:p>
          <a:p>
            <a:r>
              <a:rPr lang="es-ES" sz="1050" dirty="0" err="1">
                <a:solidFill>
                  <a:srgbClr val="C586C0"/>
                </a:solidFill>
                <a:latin typeface="Consolas"/>
              </a:rPr>
              <a:t>else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:</a:t>
            </a:r>
          </a:p>
          <a:p>
            <a:r>
              <a:rPr lang="es-ES" sz="1050" dirty="0">
                <a:solidFill>
                  <a:srgbClr val="CCCCCC"/>
                </a:solidFill>
                <a:latin typeface="Consolas"/>
              </a:rPr>
              <a:t>    </a:t>
            </a:r>
            <a:r>
              <a:rPr lang="es-ES" sz="1050" dirty="0" err="1">
                <a:solidFill>
                  <a:srgbClr val="DCDCAA"/>
                </a:solidFill>
                <a:latin typeface="Consolas"/>
              </a:rPr>
              <a:t>print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(</a:t>
            </a:r>
            <a:r>
              <a:rPr lang="es-ES" sz="1050" dirty="0">
                <a:solidFill>
                  <a:srgbClr val="CE9178"/>
                </a:solidFill>
                <a:latin typeface="Consolas"/>
              </a:rPr>
              <a:t>"Los datos no siguen una distribución normal"</a:t>
            </a:r>
            <a:r>
              <a:rPr lang="es-ES" sz="1050" dirty="0">
                <a:solidFill>
                  <a:srgbClr val="CCCCCC"/>
                </a:solidFill>
                <a:latin typeface="Consolas"/>
              </a:rPr>
              <a:t>)</a:t>
            </a:r>
            <a:endParaRPr lang="es-ES" sz="1050" b="0" dirty="0">
              <a:solidFill>
                <a:srgbClr val="CCCCCC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266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460374" y="312738"/>
            <a:ext cx="8288089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/>
              <a:t>Preguntas y </a:t>
            </a:r>
            <a:r>
              <a:rPr lang="es-ES" sz="2400" b="1" dirty="0" smtClean="0"/>
              <a:t>hipótesis</a:t>
            </a:r>
            <a:endParaRPr lang="es-ES" sz="2400" b="1" dirty="0" smtClean="0"/>
          </a:p>
          <a:p>
            <a:r>
              <a:rPr lang="es-ES" sz="1800" b="1" dirty="0" smtClean="0"/>
              <a:t>Relación entre áreas protegidas y diferentes gases de efecto invernadero</a:t>
            </a:r>
            <a:endParaRPr lang="es-ES" sz="1800" b="1" dirty="0"/>
          </a:p>
        </p:txBody>
      </p:sp>
      <p:sp>
        <p:nvSpPr>
          <p:cNvPr id="7" name="6 Rectángulo"/>
          <p:cNvSpPr/>
          <p:nvPr/>
        </p:nvSpPr>
        <p:spPr>
          <a:xfrm>
            <a:off x="539552" y="1484784"/>
            <a:ext cx="81369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Los gases de efecto invernadero como CO₂, CH₄ y N₂O causan calentamiento global y afectan </a:t>
            </a:r>
            <a:r>
              <a:rPr lang="es-ES" sz="1600" b="1" dirty="0" smtClean="0"/>
              <a:t>a los </a:t>
            </a:r>
            <a:r>
              <a:rPr lang="es-ES" sz="1600" b="1" dirty="0"/>
              <a:t>ecosistemas marinos</a:t>
            </a:r>
            <a:r>
              <a:rPr lang="es-ES" sz="1600" b="1" dirty="0" smtClean="0"/>
              <a:t>. Por lo tanto, entender  si </a:t>
            </a:r>
            <a:r>
              <a:rPr lang="es-ES" sz="1600" b="1" dirty="0"/>
              <a:t>las áreas marinas protegidas ayudan a reducir </a:t>
            </a:r>
            <a:r>
              <a:rPr lang="es-ES" sz="1600" b="1" dirty="0" smtClean="0"/>
              <a:t>la emisión de estos gases, puede </a:t>
            </a:r>
            <a:r>
              <a:rPr lang="es-ES" sz="1600" b="1" dirty="0"/>
              <a:t>mejorar la planificación ambiental futura.</a:t>
            </a:r>
            <a:endParaRPr lang="es-ES" sz="1600" dirty="0"/>
          </a:p>
        </p:txBody>
      </p:sp>
      <p:pic>
        <p:nvPicPr>
          <p:cNvPr id="12" name="Picture 2" descr="C:\Users\CanteMosh\Desktop\data analysis.Fatima\project\pics\هیت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58" y="2492896"/>
            <a:ext cx="455909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Elipse"/>
          <p:cNvSpPr/>
          <p:nvPr/>
        </p:nvSpPr>
        <p:spPr>
          <a:xfrm rot="19221458">
            <a:off x="4569284" y="5643351"/>
            <a:ext cx="852129" cy="28932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Elipse"/>
          <p:cNvSpPr/>
          <p:nvPr/>
        </p:nvSpPr>
        <p:spPr>
          <a:xfrm rot="19221458">
            <a:off x="5097874" y="5616913"/>
            <a:ext cx="852129" cy="28932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cxnSp>
        <p:nvCxnSpPr>
          <p:cNvPr id="9" name="8 Conector recto de flecha"/>
          <p:cNvCxnSpPr>
            <a:endCxn id="23" idx="3"/>
          </p:cNvCxnSpPr>
          <p:nvPr/>
        </p:nvCxnSpPr>
        <p:spPr>
          <a:xfrm rot="10800000">
            <a:off x="4674366" y="1160748"/>
            <a:ext cx="185667" cy="180020"/>
          </a:xfrm>
          <a:prstGeom prst="bentConnector3">
            <a:avLst>
              <a:gd name="adj1" fmla="val -13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26" idx="1"/>
          </p:cNvCxnSpPr>
          <p:nvPr/>
        </p:nvCxnSpPr>
        <p:spPr>
          <a:xfrm rot="5400000" flipH="1" flipV="1">
            <a:off x="5466364" y="1173524"/>
            <a:ext cx="180020" cy="1544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Rectángulo"/>
          <p:cNvSpPr/>
          <p:nvPr/>
        </p:nvSpPr>
        <p:spPr>
          <a:xfrm>
            <a:off x="2328458" y="6288383"/>
            <a:ext cx="469181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 smtClean="0">
                <a:latin typeface="Times New Roman" pitchFamily="18" charset="0"/>
                <a:cs typeface="Times New Roman" pitchFamily="18" charset="0"/>
              </a:rPr>
              <a:t>GHG: Green </a:t>
            </a:r>
            <a:r>
              <a:rPr lang="es-ES" sz="1400" dirty="0" err="1" smtClean="0">
                <a:latin typeface="Times New Roman" pitchFamily="18" charset="0"/>
                <a:cs typeface="Times New Roman" pitchFamily="18" charset="0"/>
              </a:rPr>
              <a:t>House</a:t>
            </a:r>
            <a:r>
              <a:rPr lang="es-ES" sz="1400" dirty="0" smtClean="0">
                <a:latin typeface="Times New Roman" pitchFamily="18" charset="0"/>
                <a:cs typeface="Times New Roman" pitchFamily="18" charset="0"/>
              </a:rPr>
              <a:t> Gas </a:t>
            </a:r>
            <a:r>
              <a:rPr lang="es-ES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s-ES" sz="1400" dirty="0" smtClean="0">
                <a:latin typeface="Times New Roman" pitchFamily="18" charset="0"/>
                <a:cs typeface="Times New Roman" pitchFamily="18" charset="0"/>
              </a:rPr>
              <a:t> Gas de efecto invernadero</a:t>
            </a:r>
            <a:endParaRPr lang="es-E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3629443" y="1052736"/>
            <a:ext cx="104492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1200" dirty="0" smtClean="0">
                <a:latin typeface="Times New Roman" pitchFamily="18" charset="0"/>
                <a:cs typeface="Times New Roman" pitchFamily="18" charset="0"/>
              </a:rPr>
              <a:t>Metano</a:t>
            </a:r>
            <a:endParaRPr lang="es-E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5013960" y="2636912"/>
            <a:ext cx="930361" cy="4320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Rectángulo"/>
          <p:cNvSpPr/>
          <p:nvPr/>
        </p:nvSpPr>
        <p:spPr>
          <a:xfrm>
            <a:off x="5633608" y="1052736"/>
            <a:ext cx="104492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smtClean="0">
                <a:latin typeface="Times New Roman" pitchFamily="18" charset="0"/>
                <a:cs typeface="Times New Roman" pitchFamily="18" charset="0"/>
              </a:rPr>
              <a:t>Óxido nitroso</a:t>
            </a:r>
            <a:endParaRPr lang="es-E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8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460375" y="312738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/>
              <a:t>Preguntas y </a:t>
            </a:r>
            <a:r>
              <a:rPr lang="es-ES" sz="2400" b="1" dirty="0" smtClean="0"/>
              <a:t>hipótesis</a:t>
            </a:r>
            <a:endParaRPr lang="es-ES" sz="2400" b="1" dirty="0" smtClean="0"/>
          </a:p>
          <a:p>
            <a:r>
              <a:rPr lang="es-ES" sz="1800" b="1" dirty="0"/>
              <a:t>Relación entre áreas protegidas y </a:t>
            </a:r>
            <a:r>
              <a:rPr lang="es-ES" sz="1800" b="1" dirty="0" smtClean="0"/>
              <a:t>GHG proveniente de basuras</a:t>
            </a:r>
            <a:endParaRPr lang="es-ES" sz="1800" b="1" dirty="0"/>
          </a:p>
        </p:txBody>
      </p:sp>
      <p:pic>
        <p:nvPicPr>
          <p:cNvPr id="8" name="Picture 3" descr="C:\Users\CanteMosh\Desktop\data analysis.Fatima\project\pics\GHG from was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0" y="1484784"/>
            <a:ext cx="7059288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460375" y="312738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/>
              <a:t>Preguntas y </a:t>
            </a:r>
            <a:r>
              <a:rPr lang="es-ES" sz="2400" b="1" dirty="0" smtClean="0"/>
              <a:t>hipótesis</a:t>
            </a:r>
            <a:endParaRPr lang="es-ES" sz="2400" b="1" dirty="0" smtClean="0"/>
          </a:p>
          <a:p>
            <a:r>
              <a:rPr lang="es-ES" sz="1800" b="1" dirty="0"/>
              <a:t>Relación entre áreas protegidas y GHG proveniente </a:t>
            </a:r>
            <a:r>
              <a:rPr lang="es-ES" sz="1800" b="1" dirty="0" smtClean="0"/>
              <a:t>de energía</a:t>
            </a:r>
            <a:endParaRPr lang="es-ES" sz="1800" b="1" dirty="0"/>
          </a:p>
        </p:txBody>
      </p:sp>
      <p:pic>
        <p:nvPicPr>
          <p:cNvPr id="9" name="Picture 2" descr="C:\Users\CanteMosh\Desktop\data analysis.Fatima\project\pics\GHG from energy +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5" y="1484784"/>
            <a:ext cx="7021578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65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10010</TotalTime>
  <Words>377</Words>
  <Application>Microsoft Office PowerPoint</Application>
  <PresentationFormat>Presentación en pantalla (4:3)</PresentationFormat>
  <Paragraphs>90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Elemental</vt:lpstr>
      <vt:lpstr>Código Azul: Marea de Datos </vt:lpstr>
      <vt:lpstr>Indicadores Ambientales Globales </vt:lpstr>
      <vt:lpstr>Áreas Marinas Protegidas (MPAS)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CanteMosh</dc:creator>
  <cp:lastModifiedBy>CanteMosh</cp:lastModifiedBy>
  <cp:revision>63</cp:revision>
  <dcterms:created xsi:type="dcterms:W3CDTF">2025-04-23T09:39:05Z</dcterms:created>
  <dcterms:modified xsi:type="dcterms:W3CDTF">2025-04-30T08:34:52Z</dcterms:modified>
</cp:coreProperties>
</file>